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  <p:sldMasterId id="2147483656" r:id="rId3"/>
    <p:sldMasterId id="2147483657" r:id="rId4"/>
    <p:sldMasterId id="2147483658" r:id="rId5"/>
    <p:sldMasterId id="2147483659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5145088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Ubuntu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71" autoAdjust="0"/>
  </p:normalViewPr>
  <p:slideViewPr>
    <p:cSldViewPr snapToGrid="0">
      <p:cViewPr varScale="1">
        <p:scale>
          <a:sx n="90" d="100"/>
          <a:sy n="90" d="100"/>
        </p:scale>
        <p:origin x="1234" y="53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e7995843f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e7995843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e7995843f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0e799584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e7995843f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0e7995843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e7995843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0e7995843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e7995843f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0e7995843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82" name="Google Shape;3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e7995843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e7995843f_0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10e7995843f_0_28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e7995843f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0e7995843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e7995843f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0e7995843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b273e4ca0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На старте проекта </a:t>
            </a:r>
            <a:endParaRPr/>
          </a:p>
        </p:txBody>
      </p:sp>
      <p:sp>
        <p:nvSpPr>
          <p:cNvPr id="195" name="Google Shape;195;g10b273e4ca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e7995843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0e799584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50826" y="1879600"/>
            <a:ext cx="4248150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426402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4"/>
          </p:nvPr>
        </p:nvSpPr>
        <p:spPr>
          <a:xfrm>
            <a:off x="4629149" y="1879600"/>
            <a:ext cx="4264025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055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Google Shape;16;p1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7" name="Google Shape;17;p1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" name="Google Shape;18;p1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" name="Google Shape;28;p3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/>
        </p:nvSpPr>
        <p:spPr>
          <a:xfrm>
            <a:off x="8172450" y="4035425"/>
            <a:ext cx="7858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1-2</a:t>
            </a: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года</a:t>
            </a:r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1835150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 </a:t>
            </a:r>
            <a:br>
              <a:rPr lang="en-US" sz="16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5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6" name="Google Shape;46;p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" name="Google Shape;48;p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7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" name="Google Shape;61;p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62" name="Google Shape;62;p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3" name="Google Shape;63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9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9" name="Google Shape;79;p9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0" name="Google Shape;90;p11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12750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s@raru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us@rarus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ctrTitle"/>
          </p:nvPr>
        </p:nvSpPr>
        <p:spPr>
          <a:xfrm>
            <a:off x="1418475" y="1768850"/>
            <a:ext cx="613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ERP ВУЗ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примере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 в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МГТУ </a:t>
            </a:r>
            <a:r>
              <a:rPr lang="en-US" dirty="0" err="1"/>
              <a:t>имени</a:t>
            </a:r>
            <a:r>
              <a:rPr lang="en-US" dirty="0"/>
              <a:t> Н.Э. </a:t>
            </a:r>
            <a:r>
              <a:rPr lang="en-US" dirty="0" err="1"/>
              <a:t>Баумана</a:t>
            </a:r>
            <a:endParaRPr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1057275" y="2662700"/>
            <a:ext cx="70296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Филипповский Вячеслав Витальевич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057200" y="3292475"/>
            <a:ext cx="7029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Руководитель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проектов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1С-Рарус</a:t>
            </a:r>
            <a:endParaRPr lang="ru-RU" sz="1600" dirty="0" smtClean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600"/>
            </a:pPr>
            <a:r>
              <a:rPr lang="en-US" sz="1600" dirty="0">
                <a:hlinkClick r:id="rId3"/>
              </a:rPr>
              <a:t>rus@rarus.ru</a:t>
            </a:r>
            <a:endParaRPr lang="en-US"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>
            <a:spLocks noGrp="1"/>
          </p:cNvSpPr>
          <p:nvPr>
            <p:ph type="body" idx="1"/>
          </p:nvPr>
        </p:nvSpPr>
        <p:spPr>
          <a:xfrm>
            <a:off x="-84700" y="1169800"/>
            <a:ext cx="48855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Разветвленная структура организаций: </a:t>
            </a:r>
            <a:endParaRPr sz="1600" b="0">
              <a:solidFill>
                <a:schemeClr val="dk1"/>
              </a:solidFill>
            </a:endParaRPr>
          </a:p>
          <a:p>
            <a:pPr marL="685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>
                <a:solidFill>
                  <a:schemeClr val="dk1"/>
                </a:solidFill>
              </a:rPr>
              <a:t>1 головная организация;</a:t>
            </a:r>
            <a:endParaRPr sz="1600" b="0">
              <a:solidFill>
                <a:schemeClr val="dk1"/>
              </a:solidFill>
            </a:endParaRPr>
          </a:p>
          <a:p>
            <a:pPr marL="685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>
                <a:solidFill>
                  <a:schemeClr val="dk1"/>
                </a:solidFill>
              </a:rPr>
              <a:t>3 филиала;</a:t>
            </a:r>
            <a:endParaRPr sz="1600" b="0">
              <a:solidFill>
                <a:schemeClr val="dk1"/>
              </a:solidFill>
            </a:endParaRPr>
          </a:p>
          <a:p>
            <a:pPr marL="685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>
                <a:solidFill>
                  <a:schemeClr val="dk1"/>
                </a:solidFill>
              </a:rPr>
              <a:t>11 обособленных подразделений с выделенной бухгалтерией;</a:t>
            </a:r>
            <a:endParaRPr sz="1600" b="0">
              <a:solidFill>
                <a:schemeClr val="dk1"/>
              </a:solidFill>
            </a:endParaRPr>
          </a:p>
          <a:p>
            <a:pPr marL="685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/>
              <a:t>всего 1490 структурных подразделений</a:t>
            </a:r>
            <a:r>
              <a:rPr lang="en-US" sz="1600" b="0">
                <a:solidFill>
                  <a:schemeClr val="dk1"/>
                </a:solidFill>
              </a:rPr>
              <a:t>.</a:t>
            </a:r>
            <a:endParaRPr sz="1600" b="0">
              <a:solidFill>
                <a:schemeClr val="dk1"/>
              </a:solidFill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Настройки прав доступа:</a:t>
            </a:r>
            <a:endParaRPr sz="1600" b="0">
              <a:solidFill>
                <a:schemeClr val="dk1"/>
              </a:solidFill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/>
              <a:t>по организациям, структурным подразделениям, ролям;</a:t>
            </a:r>
            <a:endParaRPr sz="1600" b="0"/>
          </a:p>
          <a:p>
            <a:pPr marL="685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/>
              <a:t>из интерфейса удалены избыточные функции;</a:t>
            </a:r>
            <a:endParaRPr sz="1600" b="0"/>
          </a:p>
          <a:p>
            <a:pPr marL="685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/>
              <a:t>р</a:t>
            </a:r>
            <a:r>
              <a:rPr lang="en-US" sz="1600" b="0">
                <a:solidFill>
                  <a:schemeClr val="dk1"/>
                </a:solidFill>
              </a:rPr>
              <a:t>азработаны рабочие столы пользователей</a:t>
            </a:r>
            <a:r>
              <a:rPr lang="en-US" sz="1600" b="0"/>
              <a:t>.</a:t>
            </a:r>
            <a:endParaRPr sz="1600" b="0">
              <a:solidFill>
                <a:schemeClr val="dk1"/>
              </a:solidFill>
            </a:endParaRPr>
          </a:p>
        </p:txBody>
      </p:sp>
      <p:sp>
        <p:nvSpPr>
          <p:cNvPr id="251" name="Google Shape;251;p22"/>
          <p:cNvSpPr txBox="1">
            <a:spLocks noGrp="1"/>
          </p:cNvSpPr>
          <p:nvPr>
            <p:ph type="body" idx="2"/>
          </p:nvPr>
        </p:nvSpPr>
        <p:spPr>
          <a:xfrm>
            <a:off x="4562025" y="1423550"/>
            <a:ext cx="42996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/>
              <a:t>Аналитика:</a:t>
            </a:r>
            <a:endParaRPr sz="1600"/>
          </a:p>
          <a:p>
            <a:pPr marL="685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ведение учета по 1600 источникам финансирования;</a:t>
            </a:r>
            <a:endParaRPr sz="1600"/>
          </a:p>
          <a:p>
            <a:pPr marL="685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/>
              <a:t>поэтапный учет исполнения научных договоров и гособоронзаказа;</a:t>
            </a:r>
            <a:endParaRPr sz="1600"/>
          </a:p>
          <a:p>
            <a:pPr marL="685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настроен партионный учет.</a:t>
            </a:r>
            <a:endParaRPr sz="1600"/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/>
              <a:t>Более 100 собственных печатных форм по кадровому учета.</a:t>
            </a:r>
            <a:endParaRPr sz="1600"/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/>
              <a:t>Использование электронных служебных записок для согласования надбавок к заработной плате сотрудников.</a:t>
            </a:r>
            <a:endParaRPr sz="16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Особенности учета в МГТУ</a:t>
            </a:r>
            <a:endParaRPr sz="2000"/>
          </a:p>
        </p:txBody>
      </p:sp>
      <p:sp>
        <p:nvSpPr>
          <p:cNvPr id="255" name="Google Shape;255;p22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256" name="Google Shape;256;p22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Интеграции с внутренними системами</a:t>
            </a:r>
            <a:endParaRPr sz="2000"/>
          </a:p>
        </p:txBody>
      </p:sp>
      <p:sp>
        <p:nvSpPr>
          <p:cNvPr id="265" name="Google Shape;265;p23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7" name="Google Shape;267;p23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268" name="Google Shape;268;p23"/>
          <p:cNvPicPr preferRelativeResize="0"/>
          <p:nvPr/>
        </p:nvPicPr>
        <p:blipFill rotWithShape="1">
          <a:blip r:embed="rId3">
            <a:alphaModFix/>
          </a:blip>
          <a:srcRect l="2181"/>
          <a:stretch/>
        </p:blipFill>
        <p:spPr>
          <a:xfrm>
            <a:off x="161575" y="1182825"/>
            <a:ext cx="6254926" cy="325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 txBox="1">
            <a:spLocks noGrp="1"/>
          </p:cNvSpPr>
          <p:nvPr>
            <p:ph type="body" idx="1"/>
          </p:nvPr>
        </p:nvSpPr>
        <p:spPr>
          <a:xfrm>
            <a:off x="5926850" y="1802175"/>
            <a:ext cx="31422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Централизация ведения справочников:</a:t>
            </a:r>
            <a:endParaRPr sz="1600" b="0">
              <a:solidFill>
                <a:schemeClr val="dk1"/>
              </a:solidFill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b="0"/>
              <a:t>источников финансирования</a:t>
            </a:r>
            <a:endParaRPr sz="1600" b="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b="0"/>
              <a:t>сотрудников</a:t>
            </a:r>
            <a:endParaRPr sz="1600" b="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b="0"/>
              <a:t>студентов</a:t>
            </a:r>
            <a:endParaRPr sz="1600" b="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b="0"/>
              <a:t>структуры организаций</a:t>
            </a:r>
            <a:endParaRPr sz="1600" b="0"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Исключение двойного ручного ввода данных</a:t>
            </a:r>
            <a:endParaRPr sz="1600" b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>
            <a:spLocks noGrp="1"/>
          </p:cNvSpPr>
          <p:nvPr>
            <p:ph type="body" idx="1"/>
          </p:nvPr>
        </p:nvSpPr>
        <p:spPr>
          <a:xfrm>
            <a:off x="5394500" y="1746025"/>
            <a:ext cx="33996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en-US" sz="1800" b="0">
                <a:solidFill>
                  <a:srgbClr val="27AE61"/>
                </a:solidFill>
              </a:rPr>
              <a:t>Текущая задача</a:t>
            </a:r>
            <a:r>
              <a:rPr lang="en-US" sz="1600" b="0">
                <a:solidFill>
                  <a:schemeClr val="dk1"/>
                </a:solidFill>
              </a:rPr>
              <a:t>:</a:t>
            </a:r>
            <a:endParaRPr sz="1600" b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Обеспечение однозначной идентификации физических лиц внутри системы “Цифровой университет” и внешних системах. </a:t>
            </a:r>
            <a:endParaRPr sz="1600" b="0">
              <a:solidFill>
                <a:schemeClr val="dk1"/>
              </a:solidFill>
            </a:endParaRPr>
          </a:p>
          <a:p>
            <a:pPr marL="182562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en-US" sz="1800" b="0">
                <a:solidFill>
                  <a:srgbClr val="27AE61"/>
                </a:solidFill>
              </a:rPr>
              <a:t>Дальнейшее развитие</a:t>
            </a:r>
            <a:r>
              <a:rPr lang="en-US" sz="1600" b="0">
                <a:solidFill>
                  <a:schemeClr val="dk1"/>
                </a:solidFill>
              </a:rPr>
              <a:t>:</a:t>
            </a:r>
            <a:endParaRPr sz="1600" b="0">
              <a:solidFill>
                <a:schemeClr val="dk1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сбор и хранение цифрового следа обучающегося;</a:t>
            </a:r>
            <a:endParaRPr sz="1600" b="0">
              <a:solidFill>
                <a:schemeClr val="dk1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создание цифрового портфолио преподавателя.</a:t>
            </a:r>
            <a:endParaRPr sz="1600" b="0">
              <a:solidFill>
                <a:schemeClr val="dk1"/>
              </a:solidFill>
            </a:endParaRPr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Единый справочник физических лиц</a:t>
            </a:r>
            <a:endParaRPr sz="2000"/>
          </a:p>
        </p:txBody>
      </p:sp>
      <p:sp>
        <p:nvSpPr>
          <p:cNvPr id="278" name="Google Shape;278;p24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00" y="1062963"/>
            <a:ext cx="4926765" cy="347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Архитектура системы</a:t>
            </a:r>
            <a:endParaRPr sz="2000"/>
          </a:p>
        </p:txBody>
      </p:sp>
      <p:sp>
        <p:nvSpPr>
          <p:cNvPr id="289" name="Google Shape;289;p25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290" name="Google Shape;290;p25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1" name="Google Shape;291;p25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103425" y="2997250"/>
            <a:ext cx="5524200" cy="140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293" name="Google Shape;293;p25"/>
          <p:cNvSpPr/>
          <p:nvPr/>
        </p:nvSpPr>
        <p:spPr>
          <a:xfrm>
            <a:off x="2198213" y="2173325"/>
            <a:ext cx="2078700" cy="610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Единый справочник физических лиц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F39C11"/>
                </a:solidFill>
              </a:rPr>
              <a:t> Разработка 1С-Рарус</a:t>
            </a:r>
            <a:endParaRPr sz="1200"/>
          </a:p>
        </p:txBody>
      </p:sp>
      <p:sp>
        <p:nvSpPr>
          <p:cNvPr id="294" name="Google Shape;294;p25"/>
          <p:cNvSpPr/>
          <p:nvPr/>
        </p:nvSpPr>
        <p:spPr>
          <a:xfrm>
            <a:off x="103425" y="1105500"/>
            <a:ext cx="1892700" cy="854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Учет исполнения контрактов по научной деятельности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F39C11"/>
                </a:solidFill>
              </a:rPr>
              <a:t>1С:Университет</a:t>
            </a:r>
            <a:endParaRPr sz="1200" i="1">
              <a:solidFill>
                <a:srgbClr val="FFD966"/>
              </a:solidFill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3760425" y="3134775"/>
            <a:ext cx="1782900" cy="87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296" name="Google Shape;296;p25"/>
          <p:cNvSpPr/>
          <p:nvPr/>
        </p:nvSpPr>
        <p:spPr>
          <a:xfrm>
            <a:off x="2209800" y="1105500"/>
            <a:ext cx="2414400" cy="854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Бухгалтерский учет 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F39C11"/>
                </a:solidFill>
              </a:rPr>
              <a:t>1С:Бухгалтерия государственного учреждения</a:t>
            </a:r>
            <a:r>
              <a:rPr lang="en-US" sz="1200" i="1">
                <a:solidFill>
                  <a:srgbClr val="FFD966"/>
                </a:solidFill>
              </a:rPr>
              <a:t> </a:t>
            </a:r>
            <a:endParaRPr sz="1200" i="1">
              <a:solidFill>
                <a:srgbClr val="FFD966"/>
              </a:solidFill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4837875" y="1105500"/>
            <a:ext cx="1814400" cy="854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Консолидация регламентированной отчетности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F39C11"/>
                </a:solidFill>
              </a:rPr>
              <a:t>1С:Свод отчетов</a:t>
            </a:r>
            <a:r>
              <a:rPr lang="en-US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250825" y="3134775"/>
            <a:ext cx="3433800" cy="87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cxnSp>
        <p:nvCxnSpPr>
          <p:cNvPr id="299" name="Google Shape;299;p25"/>
          <p:cNvCxnSpPr>
            <a:stCxn id="294" idx="3"/>
            <a:endCxn id="296" idx="1"/>
          </p:cNvCxnSpPr>
          <p:nvPr/>
        </p:nvCxnSpPr>
        <p:spPr>
          <a:xfrm>
            <a:off x="1996125" y="1532550"/>
            <a:ext cx="213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00" name="Google Shape;300;p25"/>
          <p:cNvSpPr/>
          <p:nvPr/>
        </p:nvSpPr>
        <p:spPr>
          <a:xfrm>
            <a:off x="3857775" y="3249375"/>
            <a:ext cx="1596900" cy="487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Расчет </a:t>
            </a:r>
            <a:r>
              <a:rPr lang="en-US" sz="1200"/>
              <a:t>стипендии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2018600" y="3249363"/>
            <a:ext cx="1596900" cy="487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Кадровый учет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319950" y="3249363"/>
            <a:ext cx="1596900" cy="487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Расчет заработной платы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782650" y="4007538"/>
            <a:ext cx="450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F39C11"/>
                </a:solidFill>
              </a:rPr>
              <a:t>1С:Зарплата и кадры государственного учреждения</a:t>
            </a:r>
            <a:r>
              <a:rPr lang="en-US" sz="1200" i="1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304" name="Google Shape;304;p25"/>
          <p:cNvCxnSpPr>
            <a:stCxn id="296" idx="3"/>
            <a:endCxn id="297" idx="1"/>
          </p:cNvCxnSpPr>
          <p:nvPr/>
        </p:nvCxnSpPr>
        <p:spPr>
          <a:xfrm>
            <a:off x="4624200" y="1532550"/>
            <a:ext cx="213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05" name="Google Shape;305;p25"/>
          <p:cNvCxnSpPr>
            <a:endCxn id="293" idx="0"/>
          </p:cNvCxnSpPr>
          <p:nvPr/>
        </p:nvCxnSpPr>
        <p:spPr>
          <a:xfrm>
            <a:off x="3237563" y="1972325"/>
            <a:ext cx="0" cy="201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06" name="Google Shape;306;p25"/>
          <p:cNvCxnSpPr>
            <a:stCxn id="293" idx="2"/>
          </p:cNvCxnSpPr>
          <p:nvPr/>
        </p:nvCxnSpPr>
        <p:spPr>
          <a:xfrm flipH="1">
            <a:off x="3235463" y="2783525"/>
            <a:ext cx="2100" cy="204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07" name="Google Shape;307;p25"/>
          <p:cNvCxnSpPr/>
          <p:nvPr/>
        </p:nvCxnSpPr>
        <p:spPr>
          <a:xfrm>
            <a:off x="708475" y="2791300"/>
            <a:ext cx="0" cy="463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08" name="Google Shape;308;p25"/>
          <p:cNvCxnSpPr/>
          <p:nvPr/>
        </p:nvCxnSpPr>
        <p:spPr>
          <a:xfrm>
            <a:off x="4400788" y="1958088"/>
            <a:ext cx="6600" cy="1046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09" name="Google Shape;309;p25"/>
          <p:cNvSpPr txBox="1"/>
          <p:nvPr/>
        </p:nvSpPr>
        <p:spPr>
          <a:xfrm>
            <a:off x="1169275" y="3696375"/>
            <a:ext cx="159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Общая база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3857775" y="3696375"/>
            <a:ext cx="159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Отдельная база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1" name="Google Shape;311;p25"/>
          <p:cNvSpPr txBox="1">
            <a:spLocks noGrp="1"/>
          </p:cNvSpPr>
          <p:nvPr>
            <p:ph type="body" idx="1"/>
          </p:nvPr>
        </p:nvSpPr>
        <p:spPr>
          <a:xfrm>
            <a:off x="5688250" y="1958100"/>
            <a:ext cx="34338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b="0">
                <a:solidFill>
                  <a:schemeClr val="dk1"/>
                </a:solidFill>
              </a:rPr>
              <a:t>Модернизаций в рамках формирования системы: </a:t>
            </a:r>
            <a:endParaRPr sz="1400" b="0">
              <a:solidFill>
                <a:schemeClr val="dk1"/>
              </a:solidFill>
            </a:endParaRPr>
          </a:p>
          <a:p>
            <a:pPr marL="457200" marR="0" lvl="1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b="0">
                <a:solidFill>
                  <a:schemeClr val="dk1"/>
                </a:solidFill>
              </a:rPr>
              <a:t>1С:БГУ - 202 шт.</a:t>
            </a:r>
            <a:endParaRPr sz="1400" b="0">
              <a:solidFill>
                <a:schemeClr val="dk1"/>
              </a:solidFill>
            </a:endParaRPr>
          </a:p>
          <a:p>
            <a:pPr marL="457200" marR="0" lvl="1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b="0">
                <a:solidFill>
                  <a:schemeClr val="dk1"/>
                </a:solidFill>
              </a:rPr>
              <a:t>1С:ЗКГУ - 438 шт.</a:t>
            </a:r>
            <a:endParaRPr sz="1400" b="0">
              <a:solidFill>
                <a:schemeClr val="dk1"/>
              </a:solidFill>
            </a:endParaRPr>
          </a:p>
          <a:p>
            <a:pPr marL="457200" marR="0" lvl="1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b="0">
                <a:solidFill>
                  <a:schemeClr val="dk1"/>
                </a:solidFill>
              </a:rPr>
              <a:t>1С:Университет - 66 шт.</a:t>
            </a:r>
            <a:endParaRPr sz="1400" b="0">
              <a:solidFill>
                <a:schemeClr val="dk1"/>
              </a:solidFill>
            </a:endParaRPr>
          </a:p>
          <a:p>
            <a:pPr marL="457200" marR="0" lvl="1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b="0">
                <a:solidFill>
                  <a:schemeClr val="dk1"/>
                </a:solidFill>
              </a:rPr>
              <a:t>1С:Свод отчетов - </a:t>
            </a:r>
            <a:r>
              <a:rPr lang="en-US" sz="1400" b="0"/>
              <a:t>без модернизаций.</a:t>
            </a:r>
            <a:endParaRPr sz="1400" b="0"/>
          </a:p>
          <a:p>
            <a:pPr marL="457200" marR="0" lvl="1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b="0"/>
              <a:t>1С:Документооборот - без модернизаций.</a:t>
            </a:r>
            <a:endParaRPr sz="1400" b="0"/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400" b="0">
                <a:solidFill>
                  <a:schemeClr val="dk1"/>
                </a:solidFill>
              </a:rPr>
              <a:t>На 2022 год запланировано реализовать еще 325 модернизаций</a:t>
            </a:r>
            <a:endParaRPr sz="1400" b="0">
              <a:solidFill>
                <a:schemeClr val="dk1"/>
              </a:solidFill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103425" y="2173325"/>
            <a:ext cx="1892700" cy="610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Согласование служебных записок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F39C11"/>
                </a:solidFill>
              </a:rPr>
              <a:t>1С:Документооборот</a:t>
            </a:r>
            <a:endParaRPr sz="1200"/>
          </a:p>
        </p:txBody>
      </p:sp>
      <p:cxnSp>
        <p:nvCxnSpPr>
          <p:cNvPr id="313" name="Google Shape;313;p25"/>
          <p:cNvCxnSpPr>
            <a:stCxn id="294" idx="2"/>
          </p:cNvCxnSpPr>
          <p:nvPr/>
        </p:nvCxnSpPr>
        <p:spPr>
          <a:xfrm rot="-5400000" flipH="1">
            <a:off x="1014225" y="1995150"/>
            <a:ext cx="1126500" cy="1055400"/>
          </a:xfrm>
          <a:prstGeom prst="bentConnector3">
            <a:avLst>
              <a:gd name="adj1" fmla="val 10899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14" name="Google Shape;314;p25"/>
          <p:cNvCxnSpPr/>
          <p:nvPr/>
        </p:nvCxnSpPr>
        <p:spPr>
          <a:xfrm>
            <a:off x="2056150" y="2075350"/>
            <a:ext cx="961800" cy="91500"/>
          </a:xfrm>
          <a:prstGeom prst="bentConnector3">
            <a:avLst>
              <a:gd name="adj1" fmla="val 9998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Планы развития</a:t>
            </a:r>
            <a:endParaRPr sz="2000"/>
          </a:p>
        </p:txBody>
      </p:sp>
      <p:sp>
        <p:nvSpPr>
          <p:cNvPr id="322" name="Google Shape;322;p26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150325" y="763475"/>
            <a:ext cx="6726600" cy="3781500"/>
          </a:xfrm>
          <a:prstGeom prst="roundRect">
            <a:avLst>
              <a:gd name="adj" fmla="val 10605"/>
            </a:avLst>
          </a:prstGeom>
          <a:noFill/>
          <a:ln w="19050" cap="flat" cmpd="sng">
            <a:solidFill>
              <a:srgbClr val="D9D9D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      2 Этап</a:t>
            </a:r>
            <a:endParaRPr sz="1100" b="1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202575" y="1072600"/>
            <a:ext cx="3622500" cy="3389700"/>
          </a:xfrm>
          <a:prstGeom prst="roundRect">
            <a:avLst>
              <a:gd name="adj" fmla="val 10605"/>
            </a:avLst>
          </a:prstGeom>
          <a:noFill/>
          <a:ln w="19050" cap="flat" cmpd="sng">
            <a:solidFill>
              <a:srgbClr val="FFE59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2682650" y="2228221"/>
            <a:ext cx="2246400" cy="46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1EAD6"/>
              </a:gs>
              <a:gs pos="7000">
                <a:srgbClr val="FFF2CC"/>
              </a:gs>
              <a:gs pos="58999">
                <a:srgbClr val="F8EED1"/>
              </a:gs>
              <a:gs pos="100000">
                <a:srgbClr val="FAD25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Проектное управление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2682650" y="2808750"/>
            <a:ext cx="2246400" cy="46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1EAD6"/>
              </a:gs>
              <a:gs pos="7000">
                <a:srgbClr val="FFF2CC"/>
              </a:gs>
              <a:gs pos="58999">
                <a:srgbClr val="F8EED1"/>
              </a:gs>
              <a:gs pos="100000">
                <a:srgbClr val="FAD25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Сквозные процессы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5080060" y="1423013"/>
            <a:ext cx="1701900" cy="461100"/>
          </a:xfrm>
          <a:prstGeom prst="roundRect">
            <a:avLst>
              <a:gd name="adj" fmla="val 16667"/>
            </a:avLst>
          </a:prstGeom>
          <a:solidFill>
            <a:srgbClr val="F1E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Закупки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5080050" y="2570350"/>
            <a:ext cx="1701900" cy="461100"/>
          </a:xfrm>
          <a:prstGeom prst="roundRect">
            <a:avLst>
              <a:gd name="adj" fmla="val 16667"/>
            </a:avLst>
          </a:prstGeom>
          <a:solidFill>
            <a:srgbClr val="F1E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Аналитическая отчетность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5080050" y="3117849"/>
            <a:ext cx="1701900" cy="333000"/>
          </a:xfrm>
          <a:prstGeom prst="roundRect">
            <a:avLst>
              <a:gd name="adj" fmla="val 16667"/>
            </a:avLst>
          </a:prstGeom>
          <a:solidFill>
            <a:srgbClr val="F1E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Доходоприносящая деятельность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5080050" y="1956251"/>
            <a:ext cx="1701900" cy="527700"/>
          </a:xfrm>
          <a:prstGeom prst="roundRect">
            <a:avLst>
              <a:gd name="adj" fmla="val 16667"/>
            </a:avLst>
          </a:prstGeom>
          <a:solidFill>
            <a:srgbClr val="F1E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Научная деятельность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376500" y="1968838"/>
            <a:ext cx="2246400" cy="527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Кадровый учет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376350" y="2609863"/>
            <a:ext cx="2246400" cy="527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Расчет заработной платы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5080050" y="3540088"/>
            <a:ext cx="1701900" cy="571800"/>
          </a:xfrm>
          <a:prstGeom prst="roundRect">
            <a:avLst>
              <a:gd name="adj" fmla="val 16667"/>
            </a:avLst>
          </a:prstGeom>
          <a:solidFill>
            <a:srgbClr val="F1E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Учет медицинских услуг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2682650" y="3389275"/>
            <a:ext cx="2246400" cy="46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1EAD6"/>
              </a:gs>
              <a:gs pos="7000">
                <a:srgbClr val="FFF2CC"/>
              </a:gs>
              <a:gs pos="43000">
                <a:srgbClr val="F8EED1"/>
              </a:gs>
              <a:gs pos="100000">
                <a:srgbClr val="FAD25C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Образовательный процесс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376350" y="3891913"/>
            <a:ext cx="2246400" cy="527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Консолидация регламентированной отчетности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376350" y="3250888"/>
            <a:ext cx="2246400" cy="527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Расчет стипендий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376350" y="1327813"/>
            <a:ext cx="2246400" cy="527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Бухгалтерский учет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2682638" y="1647700"/>
            <a:ext cx="2246400" cy="46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1EAD6"/>
              </a:gs>
              <a:gs pos="7000">
                <a:srgbClr val="FFF2CC"/>
              </a:gs>
              <a:gs pos="58999">
                <a:srgbClr val="F8EED1"/>
              </a:gs>
              <a:gs pos="100000">
                <a:srgbClr val="FAD25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Экономика и финансы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468975" y="1017588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1 Этап</a:t>
            </a:r>
            <a:endParaRPr sz="1100" b="1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2" name="Google Shape;342;p26"/>
          <p:cNvSpPr txBox="1">
            <a:spLocks noGrp="1"/>
          </p:cNvSpPr>
          <p:nvPr>
            <p:ph type="body" idx="1"/>
          </p:nvPr>
        </p:nvSpPr>
        <p:spPr>
          <a:xfrm>
            <a:off x="7046800" y="1991900"/>
            <a:ext cx="20754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chemeClr val="dk1"/>
                </a:solidFill>
              </a:rPr>
              <a:t>Этап 2: </a:t>
            </a:r>
            <a:endParaRPr sz="1600" b="0">
              <a:solidFill>
                <a:schemeClr val="dk1"/>
              </a:solidFill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Расширение функционала текущих модулей</a:t>
            </a:r>
            <a:endParaRPr sz="1600" b="0">
              <a:solidFill>
                <a:schemeClr val="dk1"/>
              </a:solidFill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>
                <a:solidFill>
                  <a:schemeClr val="dk1"/>
                </a:solidFill>
              </a:rPr>
              <a:t>Создание новых модулей</a:t>
            </a:r>
            <a:endParaRPr sz="1600" b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Место ERP ВУЗ 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Цифровом университете</a:t>
            </a:r>
            <a:endParaRPr sz="2400" b="1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1830850" y="3224075"/>
            <a:ext cx="5482200" cy="124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9" name="Google Shape;349;p2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350" name="Google Shape;350;p2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352" name="Google Shape;352;p27"/>
          <p:cNvSpPr/>
          <p:nvPr/>
        </p:nvSpPr>
        <p:spPr>
          <a:xfrm>
            <a:off x="2045463" y="3980750"/>
            <a:ext cx="9585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Бух. учет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3081688" y="3980750"/>
            <a:ext cx="9585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Кадры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4117913" y="3980750"/>
            <a:ext cx="9585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ЗП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6139913" y="3980750"/>
            <a:ext cx="9585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Стипендия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6" name="Google Shape;356;p27"/>
          <p:cNvSpPr/>
          <p:nvPr/>
        </p:nvSpPr>
        <p:spPr>
          <a:xfrm>
            <a:off x="2045463" y="3478175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Доходоприносящая деятельность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7" name="Google Shape;357;p27"/>
          <p:cNvSpPr/>
          <p:nvPr/>
        </p:nvSpPr>
        <p:spPr>
          <a:xfrm>
            <a:off x="3769138" y="3483425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Рег. отчетность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1830938" y="2109575"/>
            <a:ext cx="5482200" cy="88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2116113" y="2398775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BI-монитор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3814563" y="2398775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AI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5513013" y="2398775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KPI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2" name="Google Shape;362;p27"/>
          <p:cNvSpPr/>
          <p:nvPr/>
        </p:nvSpPr>
        <p:spPr>
          <a:xfrm>
            <a:off x="5492813" y="3478163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Финансы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3" name="Google Shape;363;p27"/>
          <p:cNvSpPr/>
          <p:nvPr/>
        </p:nvSpPr>
        <p:spPr>
          <a:xfrm>
            <a:off x="2357598" y="1474975"/>
            <a:ext cx="22671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Образовательный процесс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4" name="Google Shape;364;p27"/>
          <p:cNvSpPr/>
          <p:nvPr/>
        </p:nvSpPr>
        <p:spPr>
          <a:xfrm>
            <a:off x="5128913" y="3980750"/>
            <a:ext cx="9585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Закупки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5" name="Google Shape;365;p27"/>
          <p:cNvSpPr txBox="1"/>
          <p:nvPr/>
        </p:nvSpPr>
        <p:spPr>
          <a:xfrm>
            <a:off x="2294188" y="2101300"/>
            <a:ext cx="467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Центр ситуационного управления ВУЗа</a:t>
            </a:r>
            <a:endParaRPr/>
          </a:p>
        </p:txBody>
      </p:sp>
      <p:sp>
        <p:nvSpPr>
          <p:cNvPr id="366" name="Google Shape;366;p27"/>
          <p:cNvSpPr txBox="1"/>
          <p:nvPr/>
        </p:nvSpPr>
        <p:spPr>
          <a:xfrm>
            <a:off x="2234488" y="3152888"/>
            <a:ext cx="467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ERP</a:t>
            </a:r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88950" y="2865988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Личный кабинет студента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8" name="Google Shape;368;p27"/>
          <p:cNvSpPr/>
          <p:nvPr/>
        </p:nvSpPr>
        <p:spPr>
          <a:xfrm>
            <a:off x="7449350" y="2800463"/>
            <a:ext cx="16056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Личный кабинет сотрудника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9" name="Google Shape;369;p27"/>
          <p:cNvSpPr/>
          <p:nvPr/>
        </p:nvSpPr>
        <p:spPr>
          <a:xfrm>
            <a:off x="4694773" y="1474975"/>
            <a:ext cx="2123400" cy="4236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  <a:latin typeface="Ubuntu"/>
                <a:ea typeface="Ubuntu"/>
                <a:cs typeface="Ubuntu"/>
                <a:sym typeface="Ubuntu"/>
              </a:rPr>
              <a:t>Научная деятельность</a:t>
            </a:r>
            <a:endParaRPr sz="1100">
              <a:solidFill>
                <a:srgbClr val="16141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70" name="Google Shape;370;p27"/>
          <p:cNvCxnSpPr>
            <a:stCxn id="363" idx="2"/>
          </p:cNvCxnSpPr>
          <p:nvPr/>
        </p:nvCxnSpPr>
        <p:spPr>
          <a:xfrm flipH="1">
            <a:off x="3488148" y="1898575"/>
            <a:ext cx="30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1" name="Google Shape;371;p27"/>
          <p:cNvCxnSpPr>
            <a:stCxn id="369" idx="2"/>
          </p:cNvCxnSpPr>
          <p:nvPr/>
        </p:nvCxnSpPr>
        <p:spPr>
          <a:xfrm flipH="1">
            <a:off x="5755273" y="1898575"/>
            <a:ext cx="1200" cy="22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2" name="Google Shape;372;p27"/>
          <p:cNvCxnSpPr>
            <a:stCxn id="366" idx="0"/>
            <a:endCxn id="366" idx="0"/>
          </p:cNvCxnSpPr>
          <p:nvPr/>
        </p:nvCxnSpPr>
        <p:spPr>
          <a:xfrm>
            <a:off x="4571938" y="315288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7"/>
          <p:cNvCxnSpPr>
            <a:stCxn id="358" idx="2"/>
            <a:endCxn id="348" idx="0"/>
          </p:cNvCxnSpPr>
          <p:nvPr/>
        </p:nvCxnSpPr>
        <p:spPr>
          <a:xfrm>
            <a:off x="4572038" y="2993975"/>
            <a:ext cx="0" cy="2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4" name="Google Shape;374;p27"/>
          <p:cNvCxnSpPr>
            <a:stCxn id="367" idx="0"/>
            <a:endCxn id="358" idx="1"/>
          </p:cNvCxnSpPr>
          <p:nvPr/>
        </p:nvCxnSpPr>
        <p:spPr>
          <a:xfrm rot="-5400000">
            <a:off x="1204350" y="2239288"/>
            <a:ext cx="314100" cy="9393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5" name="Google Shape;375;p27"/>
          <p:cNvCxnSpPr>
            <a:stCxn id="367" idx="0"/>
            <a:endCxn id="363" idx="1"/>
          </p:cNvCxnSpPr>
          <p:nvPr/>
        </p:nvCxnSpPr>
        <p:spPr>
          <a:xfrm rot="-5400000">
            <a:off x="1035000" y="1543438"/>
            <a:ext cx="1179300" cy="14658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6" name="Google Shape;376;p27"/>
          <p:cNvCxnSpPr>
            <a:stCxn id="367" idx="2"/>
            <a:endCxn id="348" idx="1"/>
          </p:cNvCxnSpPr>
          <p:nvPr/>
        </p:nvCxnSpPr>
        <p:spPr>
          <a:xfrm rot="-5400000" flipH="1">
            <a:off x="1082850" y="3098488"/>
            <a:ext cx="556800" cy="93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7" name="Google Shape;377;p27"/>
          <p:cNvCxnSpPr>
            <a:stCxn id="368" idx="0"/>
            <a:endCxn id="358" idx="3"/>
          </p:cNvCxnSpPr>
          <p:nvPr/>
        </p:nvCxnSpPr>
        <p:spPr>
          <a:xfrm rot="5400000" flipH="1">
            <a:off x="7658300" y="2206613"/>
            <a:ext cx="248700" cy="93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8" name="Google Shape;378;p27"/>
          <p:cNvCxnSpPr>
            <a:stCxn id="368" idx="0"/>
            <a:endCxn id="369" idx="3"/>
          </p:cNvCxnSpPr>
          <p:nvPr/>
        </p:nvCxnSpPr>
        <p:spPr>
          <a:xfrm rot="5400000" flipH="1">
            <a:off x="6978350" y="1526663"/>
            <a:ext cx="1113600" cy="1434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79" name="Google Shape;379;p27"/>
          <p:cNvCxnSpPr>
            <a:stCxn id="368" idx="2"/>
            <a:endCxn id="348" idx="3"/>
          </p:cNvCxnSpPr>
          <p:nvPr/>
        </p:nvCxnSpPr>
        <p:spPr>
          <a:xfrm rot="5400000">
            <a:off x="7471550" y="3065663"/>
            <a:ext cx="622200" cy="93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8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88167" y="3073400"/>
            <a:ext cx="376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rus@rarus.ru</a:t>
            </a:r>
            <a:endParaRPr lang="en-US" sz="2000" dirty="0" smtClean="0"/>
          </a:p>
          <a:p>
            <a:pPr algn="ctr"/>
            <a:r>
              <a:rPr lang="en-US" sz="2000" dirty="0" smtClean="0"/>
              <a:t>+7 (383) </a:t>
            </a:r>
            <a:r>
              <a:rPr lang="en-US" sz="2000" dirty="0" smtClean="0"/>
              <a:t>335-80-77</a:t>
            </a:r>
            <a:r>
              <a:rPr lang="ru-RU" sz="2000" dirty="0" smtClean="0"/>
              <a:t>, доб. 2207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300"/>
          </a:xfrm>
          <a:prstGeom prst="rect">
            <a:avLst/>
          </a:prstGeom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Участники проекта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250826" y="1016250"/>
            <a:ext cx="3848700" cy="29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AE61"/>
                </a:solidFill>
              </a:rPr>
              <a:t>Заказчик</a:t>
            </a:r>
            <a:endParaRPr sz="1800">
              <a:solidFill>
                <a:srgbClr val="27AE61"/>
              </a:solidFill>
            </a:endParaRPr>
          </a:p>
          <a:p>
            <a:pPr marL="0" lvl="0" indent="0" algn="l" rtl="0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МГТУ имени Н.Э. Баумана</a:t>
            </a:r>
            <a:endParaRPr sz="1600"/>
          </a:p>
          <a:p>
            <a:pPr marL="457200" lvl="0" indent="-330200" algn="l" rtl="0">
              <a:spcBef>
                <a:spcPts val="63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191 год истории;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4 000 преподавателей;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20 факультетов;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139 кафедр;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20 учебных кампусов;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600 образовательных программ;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28 000 студентов.</a:t>
            </a:r>
            <a:endParaRPr sz="1600"/>
          </a:p>
          <a:p>
            <a:pPr marL="0" lvl="0" indent="0" algn="l" rtl="0">
              <a:spcBef>
                <a:spcPts val="63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404225" y="1016250"/>
            <a:ext cx="4671000" cy="293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7AE61"/>
                </a:solidFill>
              </a:rPr>
              <a:t>Исполнитель</a:t>
            </a:r>
            <a:endParaRPr sz="1800" dirty="0">
              <a:solidFill>
                <a:srgbClr val="27AE61"/>
              </a:solidFill>
            </a:endParaRPr>
          </a:p>
          <a:p>
            <a:pPr marL="0" lvl="0" indent="0" algn="l" rtl="0"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600" dirty="0"/>
              <a:t>1С-Рарус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/>
              <a:t>2 000 </a:t>
            </a:r>
            <a:r>
              <a:rPr lang="en-US" sz="1600" dirty="0" err="1"/>
              <a:t>клиентов</a:t>
            </a:r>
            <a:r>
              <a:rPr lang="en-US" sz="1600" dirty="0"/>
              <a:t> </a:t>
            </a:r>
            <a:r>
              <a:rPr lang="en-US" sz="1600" dirty="0" err="1"/>
              <a:t>госсектора</a:t>
            </a:r>
            <a:r>
              <a:rPr lang="en-US" sz="1600" dirty="0"/>
              <a:t>;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 err="1"/>
              <a:t>Ежегодно</a:t>
            </a:r>
            <a:r>
              <a:rPr lang="en-US" sz="1600" dirty="0"/>
              <a:t> </a:t>
            </a:r>
            <a:r>
              <a:rPr lang="en-US" sz="1600" dirty="0" err="1"/>
              <a:t>вводится</a:t>
            </a:r>
            <a:r>
              <a:rPr lang="en-US" sz="1600" dirty="0"/>
              <a:t> в </a:t>
            </a:r>
            <a:r>
              <a:rPr lang="en-US" sz="1600" dirty="0" err="1"/>
              <a:t>промышленную</a:t>
            </a:r>
            <a:r>
              <a:rPr lang="en-US" sz="1600" dirty="0"/>
              <a:t> </a:t>
            </a:r>
            <a:r>
              <a:rPr lang="en-US" sz="1600" dirty="0" err="1"/>
              <a:t>эксплуатацию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5 </a:t>
            </a:r>
            <a:r>
              <a:rPr lang="en-US" sz="1600" dirty="0" err="1"/>
              <a:t>новых</a:t>
            </a:r>
            <a:r>
              <a:rPr lang="en-US" sz="1600" dirty="0"/>
              <a:t> </a:t>
            </a:r>
            <a:r>
              <a:rPr lang="en-US" sz="1600" dirty="0" err="1"/>
              <a:t>систем</a:t>
            </a:r>
            <a:r>
              <a:rPr lang="en-US" sz="1600" dirty="0"/>
              <a:t> </a:t>
            </a:r>
            <a:r>
              <a:rPr lang="en-US" sz="1600" dirty="0" err="1"/>
              <a:t>реализованных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проектной</a:t>
            </a:r>
            <a:r>
              <a:rPr lang="en-US" sz="1600" dirty="0"/>
              <a:t> </a:t>
            </a:r>
            <a:r>
              <a:rPr lang="en-US" sz="1600" dirty="0" err="1"/>
              <a:t>технологии</a:t>
            </a:r>
            <a:r>
              <a:rPr lang="en-US" sz="1600" dirty="0"/>
              <a:t>;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/>
              <a:t>В </a:t>
            </a:r>
            <a:r>
              <a:rPr lang="en-US" sz="1600" dirty="0" err="1"/>
              <a:t>проекты</a:t>
            </a:r>
            <a:r>
              <a:rPr lang="en-US" sz="1600" dirty="0"/>
              <a:t> </a:t>
            </a:r>
            <a:r>
              <a:rPr lang="en-US" sz="1600" dirty="0" err="1"/>
              <a:t>входит</a:t>
            </a:r>
            <a:r>
              <a:rPr lang="en-US" sz="1600" dirty="0"/>
              <a:t> </a:t>
            </a:r>
            <a:r>
              <a:rPr lang="en-US" sz="1600" dirty="0" err="1"/>
              <a:t>более</a:t>
            </a:r>
            <a:r>
              <a:rPr lang="en-US" sz="1600" dirty="0"/>
              <a:t> 1300 </a:t>
            </a:r>
            <a:r>
              <a:rPr lang="en-US" sz="1600" dirty="0" err="1"/>
              <a:t>учреждений</a:t>
            </a:r>
            <a:r>
              <a:rPr lang="en-US" sz="1600" dirty="0"/>
              <a:t> с </a:t>
            </a:r>
            <a:r>
              <a:rPr lang="en-US" sz="1600" dirty="0" err="1"/>
              <a:t>общим</a:t>
            </a:r>
            <a:r>
              <a:rPr lang="en-US" sz="1600" dirty="0"/>
              <a:t> </a:t>
            </a:r>
            <a:r>
              <a:rPr lang="en-US" sz="1600" dirty="0" err="1"/>
              <a:t>количеством</a:t>
            </a:r>
            <a:r>
              <a:rPr lang="en-US" sz="1600" dirty="0"/>
              <a:t> </a:t>
            </a:r>
            <a:r>
              <a:rPr lang="en-US" sz="1600" dirty="0" err="1"/>
              <a:t>пользователей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7 500 </a:t>
            </a:r>
            <a:r>
              <a:rPr lang="en-US" sz="1600" dirty="0" err="1"/>
              <a:t>тысяч</a:t>
            </a:r>
            <a:r>
              <a:rPr lang="en-US" sz="1600" dirty="0"/>
              <a:t>.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Компетенции</a:t>
            </a:r>
            <a:r>
              <a:rPr lang="en-US" sz="1600" dirty="0"/>
              <a:t> </a:t>
            </a:r>
            <a:r>
              <a:rPr lang="en-US" sz="1600" dirty="0" err="1"/>
              <a:t>компании</a:t>
            </a:r>
            <a:r>
              <a:rPr lang="en-US" sz="1600" dirty="0"/>
              <a:t> в </a:t>
            </a:r>
            <a:r>
              <a:rPr lang="en-US" sz="1600" dirty="0" err="1"/>
              <a:t>области</a:t>
            </a:r>
            <a:r>
              <a:rPr lang="en-US" sz="1600" dirty="0"/>
              <a:t> </a:t>
            </a:r>
            <a:r>
              <a:rPr lang="en-US" sz="1600" dirty="0" err="1"/>
              <a:t>работы</a:t>
            </a:r>
            <a:r>
              <a:rPr lang="en-US" sz="1600" dirty="0"/>
              <a:t> с </a:t>
            </a:r>
            <a:r>
              <a:rPr lang="en-US" sz="1600" dirty="0" err="1"/>
              <a:t>госсектором</a:t>
            </a:r>
            <a:r>
              <a:rPr lang="en-US" sz="1600" dirty="0"/>
              <a:t> </a:t>
            </a:r>
            <a:r>
              <a:rPr lang="en-US" sz="1600" dirty="0" err="1"/>
              <a:t>подтверждают</a:t>
            </a:r>
            <a:r>
              <a:rPr lang="en-US" sz="1600" dirty="0"/>
              <a:t> </a:t>
            </a:r>
            <a:r>
              <a:rPr lang="en-US" sz="1600" dirty="0" err="1"/>
              <a:t>статусы</a:t>
            </a:r>
            <a:r>
              <a:rPr lang="en-US" sz="1600" dirty="0"/>
              <a:t>: </a:t>
            </a:r>
            <a:endParaRPr lang="ru-RU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1С:Центр </a:t>
            </a:r>
            <a:r>
              <a:rPr lang="en-US" sz="1600" dirty="0" err="1"/>
              <a:t>компетенции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бюджетному</a:t>
            </a:r>
            <a:r>
              <a:rPr lang="en-US" sz="1600" dirty="0"/>
              <a:t> </a:t>
            </a:r>
            <a:r>
              <a:rPr lang="en-US" sz="1600" dirty="0" err="1"/>
              <a:t>учету</a:t>
            </a:r>
            <a:r>
              <a:rPr lang="en-US" sz="1600" dirty="0"/>
              <a:t>, 1С:Центр </a:t>
            </a:r>
            <a:r>
              <a:rPr lang="en-US" sz="1600" dirty="0" err="1"/>
              <a:t>компетенции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образованию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531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От набора программных продуктов к единой информационной системе </a:t>
            </a:r>
            <a:endParaRPr sz="2000"/>
          </a:p>
        </p:txBody>
      </p:sp>
      <p:sp>
        <p:nvSpPr>
          <p:cNvPr id="119" name="Google Shape;119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75" y="1107725"/>
            <a:ext cx="6724650" cy="324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6937475" y="1824750"/>
            <a:ext cx="2267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Важно:</a:t>
            </a:r>
            <a:endParaRPr/>
          </a:p>
          <a:p>
            <a:pPr marL="17145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Функционал должен соответствовать действующему  законодательству</a:t>
            </a:r>
            <a:endParaRPr/>
          </a:p>
          <a:p>
            <a:pPr marL="17145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Внедрить ERP систему в модель “Цифровой университет”</a:t>
            </a:r>
            <a:r>
              <a:rPr lang="en-US"/>
              <a:t> </a:t>
            </a:r>
            <a:endParaRPr/>
          </a:p>
          <a:p>
            <a:pPr marL="17145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Реализовать бесшовные интеграции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53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/>
              <a:t>От набора программных продуктов к единой информационной системе </a:t>
            </a:r>
            <a:endParaRPr sz="2000"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90950" y="1024800"/>
            <a:ext cx="40977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en-US" sz="1800">
                <a:solidFill>
                  <a:srgbClr val="27AE61"/>
                </a:solidFill>
              </a:rPr>
              <a:t>Уровень автоматизации до начала проекта</a:t>
            </a:r>
            <a:r>
              <a:rPr lang="en-US" sz="1800"/>
              <a:t> </a:t>
            </a:r>
            <a:endParaRPr sz="18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Финансово-хозяйственная деятельность ведется в слабо интегрированных или не связанных информационных системах    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Часть филиалов используют отдельные от центральной информационные базы для ведения учета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Образовательный процесс автоматизирован в системе “Электронный университет”  </a:t>
            </a:r>
            <a:endParaRPr sz="1600"/>
          </a:p>
          <a:p>
            <a:pPr marL="182562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4130475" y="1767675"/>
            <a:ext cx="4953900" cy="278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5581950" y="2396013"/>
            <a:ext cx="1959600" cy="490500"/>
          </a:xfrm>
          <a:prstGeom prst="roundRect">
            <a:avLst>
              <a:gd name="adj" fmla="val 16667"/>
            </a:avLst>
          </a:prstGeom>
          <a:solidFill>
            <a:srgbClr val="C0C0C0">
              <a:alpha val="2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Бухгалтерский учет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4329950" y="2946338"/>
            <a:ext cx="2211000" cy="490500"/>
          </a:xfrm>
          <a:prstGeom prst="roundRect">
            <a:avLst>
              <a:gd name="adj" fmla="val 16667"/>
            </a:avLst>
          </a:prstGeom>
          <a:solidFill>
            <a:srgbClr val="C0C0C0">
              <a:alpha val="2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Расчет зарплаты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6618275" y="2946338"/>
            <a:ext cx="2211000" cy="490500"/>
          </a:xfrm>
          <a:prstGeom prst="roundRect">
            <a:avLst>
              <a:gd name="adj" fmla="val 16667"/>
            </a:avLst>
          </a:prstGeom>
          <a:solidFill>
            <a:srgbClr val="C0C0C0">
              <a:alpha val="2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Расчет стипендий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4329950" y="1861650"/>
            <a:ext cx="2211000" cy="490500"/>
          </a:xfrm>
          <a:prstGeom prst="roundRect">
            <a:avLst>
              <a:gd name="adj" fmla="val 16667"/>
            </a:avLst>
          </a:prstGeom>
          <a:solidFill>
            <a:srgbClr val="C0C0C0">
              <a:alpha val="2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Кадровый учет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4840075" y="3528463"/>
            <a:ext cx="3647400" cy="490500"/>
          </a:xfrm>
          <a:prstGeom prst="roundRect">
            <a:avLst>
              <a:gd name="adj" fmla="val 16667"/>
            </a:avLst>
          </a:prstGeom>
          <a:solidFill>
            <a:srgbClr val="C0C0C0">
              <a:alpha val="2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Учет контрактов по научной деятельности и гособоронзаказу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6618275" y="1861638"/>
            <a:ext cx="2211000" cy="490500"/>
          </a:xfrm>
          <a:prstGeom prst="roundRect">
            <a:avLst>
              <a:gd name="adj" fmla="val 16667"/>
            </a:avLst>
          </a:prstGeom>
          <a:solidFill>
            <a:srgbClr val="C0C0C0">
              <a:alpha val="2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Формирование штатного расписания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4515175" y="3996275"/>
            <a:ext cx="429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Разрозненные слабо интегрированные самописные информационные системы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53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/>
              <a:t>От набора программных продуктов к единой информационной системе </a:t>
            </a:r>
            <a:endParaRPr sz="2000"/>
          </a:p>
        </p:txBody>
      </p:sp>
      <p:sp>
        <p:nvSpPr>
          <p:cNvPr id="148" name="Google Shape;148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1692275" y="4660900"/>
            <a:ext cx="66246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182325" y="1105688"/>
            <a:ext cx="51036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en-US" sz="1800">
                <a:solidFill>
                  <a:srgbClr val="27AE61"/>
                </a:solidFill>
              </a:rPr>
              <a:t>Задачи автоматизации</a:t>
            </a:r>
            <a:endParaRPr sz="18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Перенести сведения бухгалтерского учета, кадрового учета и данных для расчета заработной платы в единую информационную систему;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Сохранить и оптимизировать существующую аналитику учета и используемые печатные формы;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Исключить двойной ручной ввод сведений о дополнительном образовании, кадровом учете обучающихся, договоров по платному обучению;</a:t>
            </a:r>
            <a:endParaRPr sz="1600"/>
          </a:p>
          <a:p>
            <a:pPr marL="182562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5169200" y="1982100"/>
            <a:ext cx="3770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</a:rPr>
              <a:t>Обеспечить единое информационное пространство учета исполнения контрактов по научной деятельности и гособоронзаказу;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Проектирование вариантов реализации</a:t>
            </a:r>
            <a:endParaRPr sz="2000"/>
          </a:p>
        </p:txBody>
      </p:sp>
      <p:sp>
        <p:nvSpPr>
          <p:cNvPr id="158" name="Google Shape;158;p18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1251572" y="1188104"/>
            <a:ext cx="6024600" cy="3030300"/>
          </a:xfrm>
          <a:prstGeom prst="ellipse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3260242" y="2190324"/>
            <a:ext cx="2136600" cy="103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161416"/>
                </a:solidFill>
              </a:rPr>
              <a:t>Отражение факта</a:t>
            </a:r>
            <a:endParaRPr sz="1000" b="1">
              <a:solidFill>
                <a:srgbClr val="161416"/>
              </a:solidFill>
            </a:endParaRPr>
          </a:p>
          <a:p>
            <a:pPr marL="89999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Бухгалтерский учет</a:t>
            </a:r>
            <a:endParaRPr sz="1000">
              <a:solidFill>
                <a:srgbClr val="161416"/>
              </a:solidFill>
            </a:endParaRPr>
          </a:p>
          <a:p>
            <a:pPr marL="89999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Расчет заработной платы и стипендий</a:t>
            </a:r>
            <a:endParaRPr sz="1000">
              <a:solidFill>
                <a:srgbClr val="161416"/>
              </a:solidFill>
            </a:endParaRPr>
          </a:p>
          <a:p>
            <a:pPr marL="89999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Кадровый учет</a:t>
            </a:r>
            <a:endParaRPr sz="1000">
              <a:solidFill>
                <a:srgbClr val="161416"/>
              </a:solidFill>
            </a:endParaRPr>
          </a:p>
          <a:p>
            <a:pPr marL="89999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Учет контрактов ГОЗ и научной деятельности </a:t>
            </a:r>
            <a:endParaRPr sz="1000">
              <a:solidFill>
                <a:srgbClr val="161416"/>
              </a:solidFill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5836857" y="2152322"/>
            <a:ext cx="2686200" cy="1108500"/>
          </a:xfrm>
          <a:prstGeom prst="roundRect">
            <a:avLst>
              <a:gd name="adj" fmla="val 16667"/>
            </a:avLst>
          </a:prstGeom>
          <a:solidFill>
            <a:srgbClr val="FFF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161416"/>
                </a:solidFill>
              </a:rPr>
              <a:t>Планирование</a:t>
            </a:r>
            <a:endParaRPr sz="1000" b="1">
              <a:solidFill>
                <a:srgbClr val="161416"/>
              </a:solidFill>
            </a:endParaRPr>
          </a:p>
          <a:p>
            <a:pPr marL="179999" lvl="0" indent="-158750" algn="l" rtl="0"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Формирование и корректировка БДР и БДДС (ЦФО и консолидированного) ПФХД</a:t>
            </a:r>
            <a:endParaRPr sz="1000">
              <a:solidFill>
                <a:srgbClr val="161416"/>
              </a:solidFill>
            </a:endParaRPr>
          </a:p>
          <a:p>
            <a:pPr marL="179999" lvl="0" indent="-158750" algn="l" rtl="0"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Планирование закупок</a:t>
            </a:r>
            <a:endParaRPr sz="1000">
              <a:solidFill>
                <a:srgbClr val="161416"/>
              </a:solidFill>
            </a:endParaRPr>
          </a:p>
          <a:p>
            <a:pPr marL="179999" lvl="0" indent="-158750" algn="l" rtl="0"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План-фактный анализ исполнения бюджетов</a:t>
            </a:r>
            <a:endParaRPr sz="1000">
              <a:solidFill>
                <a:srgbClr val="161416"/>
              </a:solidFill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2974299" y="955325"/>
            <a:ext cx="2708700" cy="964200"/>
          </a:xfrm>
          <a:prstGeom prst="roundRect">
            <a:avLst>
              <a:gd name="adj" fmla="val 16667"/>
            </a:avLst>
          </a:prstGeom>
          <a:solidFill>
            <a:srgbClr val="FFF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161416"/>
                </a:solidFill>
              </a:rPr>
              <a:t>Анализ и контроль</a:t>
            </a:r>
            <a:endParaRPr sz="1000" b="1">
              <a:solidFill>
                <a:srgbClr val="161416"/>
              </a:solidFill>
            </a:endParaRPr>
          </a:p>
          <a:p>
            <a:pPr marL="179999" lvl="0" indent="-153499" algn="l" rtl="0"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Анализ исполнения бюджетов и смет</a:t>
            </a:r>
            <a:endParaRPr sz="1000">
              <a:solidFill>
                <a:srgbClr val="161416"/>
              </a:solidFill>
            </a:endParaRPr>
          </a:p>
          <a:p>
            <a:pPr marL="179999" lvl="0" indent="-153499" algn="l" rtl="0"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Формирование сводных регламентированных и управленческих отчетов </a:t>
            </a:r>
            <a:endParaRPr sz="1000">
              <a:solidFill>
                <a:srgbClr val="161416"/>
              </a:solidFill>
            </a:endParaRPr>
          </a:p>
          <a:p>
            <a:pPr marL="179999" lvl="0" indent="-153499" algn="l" rtl="0"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Формирование BI-монитора</a:t>
            </a:r>
            <a:endParaRPr sz="1000">
              <a:solidFill>
                <a:srgbClr val="161416"/>
              </a:solidFill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2974299" y="3503341"/>
            <a:ext cx="2708700" cy="845100"/>
          </a:xfrm>
          <a:prstGeom prst="roundRect">
            <a:avLst>
              <a:gd name="adj" fmla="val 16667"/>
            </a:avLst>
          </a:prstGeom>
          <a:solidFill>
            <a:srgbClr val="FFF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161416"/>
                </a:solidFill>
              </a:rPr>
              <a:t>Сквозные процессы </a:t>
            </a:r>
            <a:endParaRPr sz="1000" b="1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Согласование оплаты</a:t>
            </a:r>
            <a:endParaRPr sz="1000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Согласование закупки</a:t>
            </a:r>
            <a:endParaRPr sz="1000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Согласование финансовых служебных записок</a:t>
            </a:r>
            <a:endParaRPr sz="800">
              <a:solidFill>
                <a:srgbClr val="161416"/>
              </a:solidFill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161800" y="1998013"/>
            <a:ext cx="2686200" cy="1411200"/>
          </a:xfrm>
          <a:prstGeom prst="roundRect">
            <a:avLst>
              <a:gd name="adj" fmla="val 16667"/>
            </a:avLst>
          </a:prstGeom>
          <a:solidFill>
            <a:srgbClr val="FFF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161416"/>
                </a:solidFill>
              </a:rPr>
              <a:t>Локальные процессы </a:t>
            </a:r>
            <a:endParaRPr sz="1000" b="1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Осуществление закупок</a:t>
            </a:r>
            <a:endParaRPr sz="1000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Учет платных образовательных услуг</a:t>
            </a:r>
            <a:endParaRPr sz="1000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Учет медицинских услуг</a:t>
            </a:r>
            <a:endParaRPr sz="1000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Кадровый электронный документооборот</a:t>
            </a:r>
            <a:endParaRPr sz="1000">
              <a:solidFill>
                <a:srgbClr val="161416"/>
              </a:solidFill>
            </a:endParaRPr>
          </a:p>
          <a:p>
            <a:pPr marL="179999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416"/>
              </a:buClr>
              <a:buSzPts val="1000"/>
              <a:buChar char="●"/>
            </a:pPr>
            <a:r>
              <a:rPr lang="en-US" sz="1000">
                <a:solidFill>
                  <a:srgbClr val="161416"/>
                </a:solidFill>
              </a:rPr>
              <a:t>Проектное управление контрактами ГОЗ и научной деятельности </a:t>
            </a:r>
            <a:endParaRPr sz="1000">
              <a:solidFill>
                <a:srgbClr val="161416"/>
              </a:solidFill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4254601" y="1966228"/>
            <a:ext cx="147900" cy="186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 rot="5400000">
            <a:off x="5546635" y="2608227"/>
            <a:ext cx="140400" cy="19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 rot="5400000">
            <a:off x="2983921" y="2608227"/>
            <a:ext cx="140400" cy="19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4254601" y="3260390"/>
            <a:ext cx="147900" cy="186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276242" y="4112179"/>
            <a:ext cx="1879500" cy="339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</a:rPr>
              <a:t>Электронный университет</a:t>
            </a:r>
            <a:endParaRPr sz="1100">
              <a:solidFill>
                <a:srgbClr val="161416"/>
              </a:solidFill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643607" y="4112179"/>
            <a:ext cx="1879500" cy="339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61416"/>
                </a:solidFill>
              </a:rPr>
              <a:t>Система автоматизации научной деятельности</a:t>
            </a:r>
            <a:endParaRPr sz="1100">
              <a:solidFill>
                <a:srgbClr val="161416"/>
              </a:solidFill>
            </a:endParaRPr>
          </a:p>
        </p:txBody>
      </p:sp>
      <p:sp>
        <p:nvSpPr>
          <p:cNvPr id="173" name="Google Shape;173;p18"/>
          <p:cNvSpPr/>
          <p:nvPr/>
        </p:nvSpPr>
        <p:spPr>
          <a:xfrm rot="-2609022">
            <a:off x="6897892" y="3795369"/>
            <a:ext cx="144300" cy="191617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2609022">
            <a:off x="1688294" y="3838673"/>
            <a:ext cx="144300" cy="191617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Проектирование вариантов реализации</a:t>
            </a:r>
            <a:endParaRPr sz="2000"/>
          </a:p>
        </p:txBody>
      </p:sp>
      <p:sp>
        <p:nvSpPr>
          <p:cNvPr id="182" name="Google Shape;182;p19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528417" y="3084748"/>
            <a:ext cx="2477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i="0" u="none" strike="noStrike" cap="none">
                <a:solidFill>
                  <a:srgbClr val="297FB8"/>
                </a:solidFill>
              </a:rPr>
              <a:t>Базовый уровень автоматизации</a:t>
            </a:r>
            <a:endParaRPr sz="1600" i="0" u="none" strike="noStrike" cap="none">
              <a:solidFill>
                <a:srgbClr val="297FB8"/>
              </a:solidFill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3216339" y="3084748"/>
            <a:ext cx="2603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i="0" u="none" strike="noStrike" cap="none">
                <a:solidFill>
                  <a:srgbClr val="27AE61"/>
                </a:solidFill>
              </a:rPr>
              <a:t>Расширение периметра автоматизации</a:t>
            </a:r>
            <a:endParaRPr sz="1600" i="0" u="none" strike="noStrike" cap="none">
              <a:solidFill>
                <a:srgbClr val="27AE61"/>
              </a:solidFill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5789263" y="3084748"/>
            <a:ext cx="2959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i="0" u="none" strike="noStrike" cap="none">
                <a:solidFill>
                  <a:srgbClr val="F39C11"/>
                </a:solidFill>
              </a:rPr>
              <a:t>Цифровизация управления университетом</a:t>
            </a:r>
            <a:endParaRPr sz="1600" i="0" u="none" strike="noStrike" cap="none">
              <a:solidFill>
                <a:srgbClr val="F39C11"/>
              </a:solidFill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2926508" y="2250001"/>
            <a:ext cx="432000" cy="359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E84C3D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5677432" y="2250001"/>
            <a:ext cx="432000" cy="359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E84C3D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6857438" y="2018183"/>
            <a:ext cx="822958" cy="822961"/>
          </a:xfrm>
          <a:custGeom>
            <a:avLst/>
            <a:gdLst/>
            <a:ahLst/>
            <a:cxnLst/>
            <a:rect l="l" t="t" r="r" b="b"/>
            <a:pathLst>
              <a:path w="1574" h="1575" extrusionOk="0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rgbClr val="FFFFFF"/>
          </a:solidFill>
          <a:ln w="127000" cap="flat" cmpd="sng">
            <a:solidFill>
              <a:srgbClr val="F39C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39C11"/>
                </a:solidFill>
              </a:rPr>
              <a:t>3 этап</a:t>
            </a:r>
            <a:endParaRPr sz="1600" b="1" i="0" u="none" strike="noStrike" cap="none">
              <a:solidFill>
                <a:srgbClr val="F39C11"/>
              </a:solidFill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4106514" y="2018183"/>
            <a:ext cx="822958" cy="822961"/>
          </a:xfrm>
          <a:custGeom>
            <a:avLst/>
            <a:gdLst/>
            <a:ahLst/>
            <a:cxnLst/>
            <a:rect l="l" t="t" r="r" b="b"/>
            <a:pathLst>
              <a:path w="1574" h="1575" extrusionOk="0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rgbClr val="FFFFFF"/>
          </a:solidFill>
          <a:ln w="127000" cap="flat" cmpd="sng">
            <a:solidFill>
              <a:srgbClr val="27AE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7AE61"/>
                </a:solidFill>
              </a:rPr>
              <a:t>2 этап</a:t>
            </a:r>
            <a:endParaRPr sz="1600" b="1" i="0" u="none" strike="noStrike" cap="none">
              <a:solidFill>
                <a:srgbClr val="27AE61"/>
              </a:solidFill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1355590" y="2018183"/>
            <a:ext cx="822961" cy="822961"/>
          </a:xfrm>
          <a:custGeom>
            <a:avLst/>
            <a:gdLst/>
            <a:ahLst/>
            <a:cxnLst/>
            <a:rect l="l" t="t" r="r" b="b"/>
            <a:pathLst>
              <a:path w="1575" h="1575" extrusionOk="0">
                <a:moveTo>
                  <a:pt x="788" y="0"/>
                </a:moveTo>
                <a:lnTo>
                  <a:pt x="747" y="1"/>
                </a:lnTo>
                <a:lnTo>
                  <a:pt x="667" y="9"/>
                </a:lnTo>
                <a:lnTo>
                  <a:pt x="591" y="25"/>
                </a:lnTo>
                <a:lnTo>
                  <a:pt x="517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5" y="258"/>
                </a:lnTo>
                <a:lnTo>
                  <a:pt x="157" y="316"/>
                </a:lnTo>
                <a:lnTo>
                  <a:pt x="114" y="380"/>
                </a:lnTo>
                <a:lnTo>
                  <a:pt x="78" y="446"/>
                </a:lnTo>
                <a:lnTo>
                  <a:pt x="48" y="517"/>
                </a:lnTo>
                <a:lnTo>
                  <a:pt x="25" y="591"/>
                </a:lnTo>
                <a:lnTo>
                  <a:pt x="9" y="668"/>
                </a:lnTo>
                <a:lnTo>
                  <a:pt x="1" y="748"/>
                </a:lnTo>
                <a:lnTo>
                  <a:pt x="0" y="788"/>
                </a:lnTo>
                <a:lnTo>
                  <a:pt x="1" y="828"/>
                </a:lnTo>
                <a:lnTo>
                  <a:pt x="9" y="907"/>
                </a:lnTo>
                <a:lnTo>
                  <a:pt x="25" y="985"/>
                </a:lnTo>
                <a:lnTo>
                  <a:pt x="48" y="1059"/>
                </a:lnTo>
                <a:lnTo>
                  <a:pt x="78" y="1129"/>
                </a:lnTo>
                <a:lnTo>
                  <a:pt x="114" y="1196"/>
                </a:lnTo>
                <a:lnTo>
                  <a:pt x="157" y="1259"/>
                </a:lnTo>
                <a:lnTo>
                  <a:pt x="205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7" y="1528"/>
                </a:lnTo>
                <a:lnTo>
                  <a:pt x="591" y="1550"/>
                </a:lnTo>
                <a:lnTo>
                  <a:pt x="667" y="1567"/>
                </a:lnTo>
                <a:lnTo>
                  <a:pt x="747" y="1575"/>
                </a:lnTo>
                <a:lnTo>
                  <a:pt x="788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4" y="1550"/>
                </a:lnTo>
                <a:lnTo>
                  <a:pt x="1059" y="1528"/>
                </a:lnTo>
                <a:lnTo>
                  <a:pt x="1129" y="1498"/>
                </a:lnTo>
                <a:lnTo>
                  <a:pt x="1196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9" y="1259"/>
                </a:lnTo>
                <a:lnTo>
                  <a:pt x="1461" y="1196"/>
                </a:lnTo>
                <a:lnTo>
                  <a:pt x="1497" y="1129"/>
                </a:lnTo>
                <a:lnTo>
                  <a:pt x="1527" y="1059"/>
                </a:lnTo>
                <a:lnTo>
                  <a:pt x="1550" y="985"/>
                </a:lnTo>
                <a:lnTo>
                  <a:pt x="1566" y="907"/>
                </a:lnTo>
                <a:lnTo>
                  <a:pt x="1575" y="828"/>
                </a:lnTo>
                <a:lnTo>
                  <a:pt x="1575" y="788"/>
                </a:lnTo>
                <a:lnTo>
                  <a:pt x="1575" y="748"/>
                </a:lnTo>
                <a:lnTo>
                  <a:pt x="1566" y="668"/>
                </a:lnTo>
                <a:lnTo>
                  <a:pt x="1550" y="591"/>
                </a:lnTo>
                <a:lnTo>
                  <a:pt x="1527" y="517"/>
                </a:lnTo>
                <a:lnTo>
                  <a:pt x="1497" y="446"/>
                </a:lnTo>
                <a:lnTo>
                  <a:pt x="1461" y="380"/>
                </a:lnTo>
                <a:lnTo>
                  <a:pt x="1419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6" y="114"/>
                </a:lnTo>
                <a:lnTo>
                  <a:pt x="1129" y="78"/>
                </a:lnTo>
                <a:lnTo>
                  <a:pt x="1059" y="48"/>
                </a:lnTo>
                <a:lnTo>
                  <a:pt x="984" y="25"/>
                </a:lnTo>
                <a:lnTo>
                  <a:pt x="907" y="9"/>
                </a:lnTo>
                <a:lnTo>
                  <a:pt x="828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127000" cap="flat" cmpd="sng">
            <a:solidFill>
              <a:srgbClr val="297F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97FB8"/>
                </a:solidFill>
              </a:rPr>
              <a:t>1 этап</a:t>
            </a:r>
            <a:endParaRPr sz="1600" b="1" i="0" u="none" strike="noStrike" cap="none">
              <a:solidFill>
                <a:srgbClr val="297F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Проектирование вариантов реализации</a:t>
            </a:r>
            <a:endParaRPr sz="2000"/>
          </a:p>
        </p:txBody>
      </p:sp>
      <p:sp>
        <p:nvSpPr>
          <p:cNvPr id="200" name="Google Shape;200;p20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1931124" y="1840875"/>
            <a:ext cx="5884500" cy="367200"/>
          </a:xfrm>
          <a:prstGeom prst="rect">
            <a:avLst/>
          </a:prstGeom>
          <a:solidFill>
            <a:srgbClr val="F7BF65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i="0" u="none" strike="noStrike" cap="none">
                <a:solidFill>
                  <a:srgbClr val="161416"/>
                </a:solidFill>
              </a:rPr>
              <a:t>BI - монитор</a:t>
            </a:r>
            <a:endParaRPr sz="12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1960426" y="3177873"/>
            <a:ext cx="1925100" cy="5835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rgbClr val="161416"/>
                </a:solidFill>
              </a:rPr>
              <a:t>Бухгалтерский учет</a:t>
            </a:r>
            <a:endParaRPr sz="11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3921238" y="3177876"/>
            <a:ext cx="1925100" cy="579900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rgbClr val="161416"/>
                </a:solidFill>
              </a:rPr>
              <a:t>Расчет заработной платы и стипендий</a:t>
            </a:r>
            <a:endParaRPr sz="11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5926587" y="3176555"/>
            <a:ext cx="1925100" cy="579900"/>
          </a:xfrm>
          <a:prstGeom prst="rect">
            <a:avLst/>
          </a:prstGeom>
          <a:solidFill>
            <a:srgbClr val="70AD47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rgbClr val="161416"/>
                </a:solidFill>
              </a:rPr>
              <a:t>Кадровый учет</a:t>
            </a:r>
            <a:endParaRPr sz="11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1960417" y="2509919"/>
            <a:ext cx="1412400" cy="592800"/>
          </a:xfrm>
          <a:prstGeom prst="rect">
            <a:avLst/>
          </a:prstGeom>
          <a:solidFill>
            <a:srgbClr val="F6BE98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rgbClr val="161416"/>
                </a:solidFill>
              </a:rPr>
              <a:t>Финансово-</a:t>
            </a:r>
            <a:endParaRPr sz="1100" i="0" u="none" strike="noStrike" cap="none">
              <a:solidFill>
                <a:srgbClr val="16141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rgbClr val="161416"/>
                </a:solidFill>
              </a:rPr>
              <a:t>экономическая деятельность </a:t>
            </a:r>
            <a:endParaRPr sz="11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4916925" y="3830275"/>
            <a:ext cx="2934900" cy="4476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>
                <a:solidFill>
                  <a:srgbClr val="161416"/>
                </a:solidFill>
              </a:rPr>
              <a:t>Учет исполнения контрактов</a:t>
            </a:r>
            <a:endParaRPr sz="11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3438668" y="2509919"/>
            <a:ext cx="1412400" cy="592800"/>
          </a:xfrm>
          <a:prstGeom prst="rect">
            <a:avLst/>
          </a:prstGeom>
          <a:solidFill>
            <a:srgbClr val="D2D2D2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>
                <a:solidFill>
                  <a:srgbClr val="161416"/>
                </a:solidFill>
              </a:rPr>
              <a:t>Закупки </a:t>
            </a:r>
            <a:endParaRPr sz="1100">
              <a:solidFill>
                <a:srgbClr val="161416"/>
              </a:solidFill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4916920" y="2509919"/>
            <a:ext cx="1412400" cy="592800"/>
          </a:xfrm>
          <a:prstGeom prst="rect">
            <a:avLst/>
          </a:prstGeom>
          <a:solidFill>
            <a:srgbClr val="A1B8E1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rgbClr val="161416"/>
                </a:solidFill>
              </a:rPr>
              <a:t>Документооборот </a:t>
            </a:r>
            <a:endParaRPr sz="11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6395175" y="2509925"/>
            <a:ext cx="1456800" cy="592800"/>
          </a:xfrm>
          <a:prstGeom prst="rect">
            <a:avLst/>
          </a:prstGeom>
          <a:solidFill>
            <a:srgbClr val="F1EAD6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>
                <a:solidFill>
                  <a:srgbClr val="161416"/>
                </a:solidFill>
              </a:rPr>
              <a:t>Проектное управление </a:t>
            </a:r>
            <a:endParaRPr sz="1200" b="1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1960426" y="3830263"/>
            <a:ext cx="2902800" cy="447600"/>
          </a:xfrm>
          <a:prstGeom prst="rect">
            <a:avLst/>
          </a:prstGeom>
          <a:solidFill>
            <a:srgbClr val="578793"/>
          </a:solidFill>
          <a:ln>
            <a:noFill/>
          </a:ln>
          <a:effectLst>
            <a:outerShdw blurRad="7143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rgbClr val="161416"/>
                </a:solidFill>
              </a:rPr>
              <a:t>Консолидация регламентированной отчетности</a:t>
            </a:r>
            <a:endParaRPr sz="1100" i="0" u="none" strike="noStrike" cap="none">
              <a:solidFill>
                <a:srgbClr val="161416"/>
              </a:solidFill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250827" y="3179552"/>
            <a:ext cx="980375" cy="984702"/>
          </a:xfrm>
          <a:custGeom>
            <a:avLst/>
            <a:gdLst/>
            <a:ahLst/>
            <a:cxnLst/>
            <a:rect l="l" t="t" r="r" b="b"/>
            <a:pathLst>
              <a:path w="1575" h="1575" extrusionOk="0">
                <a:moveTo>
                  <a:pt x="788" y="0"/>
                </a:moveTo>
                <a:lnTo>
                  <a:pt x="747" y="1"/>
                </a:lnTo>
                <a:lnTo>
                  <a:pt x="667" y="9"/>
                </a:lnTo>
                <a:lnTo>
                  <a:pt x="591" y="25"/>
                </a:lnTo>
                <a:lnTo>
                  <a:pt x="517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5" y="258"/>
                </a:lnTo>
                <a:lnTo>
                  <a:pt x="157" y="316"/>
                </a:lnTo>
                <a:lnTo>
                  <a:pt x="114" y="380"/>
                </a:lnTo>
                <a:lnTo>
                  <a:pt x="78" y="446"/>
                </a:lnTo>
                <a:lnTo>
                  <a:pt x="48" y="517"/>
                </a:lnTo>
                <a:lnTo>
                  <a:pt x="25" y="591"/>
                </a:lnTo>
                <a:lnTo>
                  <a:pt x="9" y="668"/>
                </a:lnTo>
                <a:lnTo>
                  <a:pt x="1" y="748"/>
                </a:lnTo>
                <a:lnTo>
                  <a:pt x="0" y="788"/>
                </a:lnTo>
                <a:lnTo>
                  <a:pt x="1" y="828"/>
                </a:lnTo>
                <a:lnTo>
                  <a:pt x="9" y="907"/>
                </a:lnTo>
                <a:lnTo>
                  <a:pt x="25" y="985"/>
                </a:lnTo>
                <a:lnTo>
                  <a:pt x="48" y="1059"/>
                </a:lnTo>
                <a:lnTo>
                  <a:pt x="78" y="1129"/>
                </a:lnTo>
                <a:lnTo>
                  <a:pt x="114" y="1196"/>
                </a:lnTo>
                <a:lnTo>
                  <a:pt x="157" y="1259"/>
                </a:lnTo>
                <a:lnTo>
                  <a:pt x="205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7" y="1528"/>
                </a:lnTo>
                <a:lnTo>
                  <a:pt x="591" y="1550"/>
                </a:lnTo>
                <a:lnTo>
                  <a:pt x="667" y="1567"/>
                </a:lnTo>
                <a:lnTo>
                  <a:pt x="747" y="1575"/>
                </a:lnTo>
                <a:lnTo>
                  <a:pt x="788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4" y="1550"/>
                </a:lnTo>
                <a:lnTo>
                  <a:pt x="1059" y="1528"/>
                </a:lnTo>
                <a:lnTo>
                  <a:pt x="1129" y="1498"/>
                </a:lnTo>
                <a:lnTo>
                  <a:pt x="1196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9" y="1259"/>
                </a:lnTo>
                <a:lnTo>
                  <a:pt x="1461" y="1196"/>
                </a:lnTo>
                <a:lnTo>
                  <a:pt x="1497" y="1129"/>
                </a:lnTo>
                <a:lnTo>
                  <a:pt x="1527" y="1059"/>
                </a:lnTo>
                <a:lnTo>
                  <a:pt x="1550" y="985"/>
                </a:lnTo>
                <a:lnTo>
                  <a:pt x="1566" y="907"/>
                </a:lnTo>
                <a:lnTo>
                  <a:pt x="1575" y="828"/>
                </a:lnTo>
                <a:lnTo>
                  <a:pt x="1575" y="788"/>
                </a:lnTo>
                <a:lnTo>
                  <a:pt x="1575" y="748"/>
                </a:lnTo>
                <a:lnTo>
                  <a:pt x="1566" y="668"/>
                </a:lnTo>
                <a:lnTo>
                  <a:pt x="1550" y="591"/>
                </a:lnTo>
                <a:lnTo>
                  <a:pt x="1527" y="517"/>
                </a:lnTo>
                <a:lnTo>
                  <a:pt x="1497" y="446"/>
                </a:lnTo>
                <a:lnTo>
                  <a:pt x="1461" y="380"/>
                </a:lnTo>
                <a:lnTo>
                  <a:pt x="1419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6" y="114"/>
                </a:lnTo>
                <a:lnTo>
                  <a:pt x="1129" y="78"/>
                </a:lnTo>
                <a:lnTo>
                  <a:pt x="1059" y="48"/>
                </a:lnTo>
                <a:lnTo>
                  <a:pt x="984" y="25"/>
                </a:lnTo>
                <a:lnTo>
                  <a:pt x="907" y="9"/>
                </a:lnTo>
                <a:lnTo>
                  <a:pt x="828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127000" cap="flat" cmpd="sng">
            <a:solidFill>
              <a:srgbClr val="297F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>
                <a:solidFill>
                  <a:srgbClr val="297FB8"/>
                </a:solidFill>
                <a:latin typeface="Calibri"/>
                <a:ea typeface="Calibri"/>
                <a:cs typeface="Calibri"/>
                <a:sym typeface="Calibri"/>
              </a:rPr>
              <a:t>1 этап</a:t>
            </a:r>
            <a:endParaRPr sz="2200" b="1" i="0" u="none" strike="noStrike" cap="none">
              <a:solidFill>
                <a:srgbClr val="297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250825" y="1965550"/>
            <a:ext cx="980374" cy="928301"/>
          </a:xfrm>
          <a:custGeom>
            <a:avLst/>
            <a:gdLst/>
            <a:ahLst/>
            <a:cxnLst/>
            <a:rect l="l" t="t" r="r" b="b"/>
            <a:pathLst>
              <a:path w="1574" h="1575" extrusionOk="0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noFill/>
          <a:ln w="127000" cap="flat" cmpd="sng">
            <a:solidFill>
              <a:srgbClr val="B7D6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 этап</a:t>
            </a:r>
            <a:endParaRPr sz="22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1605952" y="3231645"/>
            <a:ext cx="153900" cy="10461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rgbClr val="297F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6" name="Google Shape;216;p20"/>
          <p:cNvSpPr/>
          <p:nvPr/>
        </p:nvSpPr>
        <p:spPr>
          <a:xfrm>
            <a:off x="1605952" y="1840875"/>
            <a:ext cx="153900" cy="12618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rgbClr val="B7D6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7" name="Google Shape;217;p20"/>
          <p:cNvSpPr txBox="1"/>
          <p:nvPr/>
        </p:nvSpPr>
        <p:spPr>
          <a:xfrm>
            <a:off x="1854575" y="1362050"/>
            <a:ext cx="565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«Цифровой Университет</a:t>
            </a:r>
            <a:r>
              <a:rPr lang="en-US">
                <a:solidFill>
                  <a:schemeClr val="dk1"/>
                </a:solidFill>
              </a:rPr>
              <a:t>»</a:t>
            </a:r>
            <a:r>
              <a:rPr lang="en-US"/>
              <a:t> МГТУ им. Н.Э. Баумана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Реализация проекта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Технология реализации проекта</a:t>
            </a:r>
            <a:endParaRPr sz="2000"/>
          </a:p>
        </p:txBody>
      </p:sp>
      <p:sp>
        <p:nvSpPr>
          <p:cNvPr id="225" name="Google Shape;225;p21"/>
          <p:cNvSpPr txBox="1"/>
          <p:nvPr/>
        </p:nvSpPr>
        <p:spPr>
          <a:xfrm>
            <a:off x="250825" y="4732337"/>
            <a:ext cx="17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1692275" y="4660900"/>
            <a:ext cx="662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8101012" y="4741862"/>
            <a:ext cx="76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cxnSp>
        <p:nvCxnSpPr>
          <p:cNvPr id="228" name="Google Shape;228;p21"/>
          <p:cNvCxnSpPr/>
          <p:nvPr/>
        </p:nvCxnSpPr>
        <p:spPr>
          <a:xfrm rot="10800000" flipH="1">
            <a:off x="374850" y="4040650"/>
            <a:ext cx="2081400" cy="900"/>
          </a:xfrm>
          <a:prstGeom prst="straightConnector1">
            <a:avLst/>
          </a:prstGeom>
          <a:noFill/>
          <a:ln w="28575" cap="flat" cmpd="sng">
            <a:solidFill>
              <a:srgbClr val="F39C11"/>
            </a:solidFill>
            <a:prstDash val="lgDash"/>
            <a:round/>
            <a:headEnd type="none" w="med" len="med"/>
            <a:tailEnd type="stealth" w="med" len="med"/>
          </a:ln>
        </p:spPr>
      </p:cxnSp>
      <p:sp>
        <p:nvSpPr>
          <p:cNvPr id="229" name="Google Shape;229;p21"/>
          <p:cNvSpPr txBox="1"/>
          <p:nvPr/>
        </p:nvSpPr>
        <p:spPr>
          <a:xfrm>
            <a:off x="76225" y="4159950"/>
            <a:ext cx="9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сент.20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3378925" y="4159950"/>
            <a:ext cx="76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дек.20</a:t>
            </a:r>
            <a:endParaRPr/>
          </a:p>
        </p:txBody>
      </p:sp>
      <p:cxnSp>
        <p:nvCxnSpPr>
          <p:cNvPr id="231" name="Google Shape;231;p21"/>
          <p:cNvCxnSpPr/>
          <p:nvPr/>
        </p:nvCxnSpPr>
        <p:spPr>
          <a:xfrm>
            <a:off x="5650000" y="4040725"/>
            <a:ext cx="2993100" cy="900"/>
          </a:xfrm>
          <a:prstGeom prst="straightConnector1">
            <a:avLst/>
          </a:prstGeom>
          <a:noFill/>
          <a:ln w="28575" cap="flat" cmpd="sng">
            <a:solidFill>
              <a:srgbClr val="F39C11"/>
            </a:solidFill>
            <a:prstDash val="lgDash"/>
            <a:round/>
            <a:headEnd type="none" w="med" len="med"/>
            <a:tailEnd type="stealth" w="med" len="med"/>
          </a:ln>
        </p:spPr>
      </p:cxnSp>
      <p:sp>
        <p:nvSpPr>
          <p:cNvPr id="232" name="Google Shape;232;p21"/>
          <p:cNvSpPr txBox="1"/>
          <p:nvPr/>
        </p:nvSpPr>
        <p:spPr>
          <a:xfrm>
            <a:off x="5159200" y="4159950"/>
            <a:ext cx="9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март.21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7987200" y="4159950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июнь.21</a:t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273275" y="1173050"/>
            <a:ext cx="2184600" cy="460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Разработка частных технических заданий</a:t>
            </a:r>
            <a:endParaRPr/>
          </a:p>
        </p:txBody>
      </p:sp>
      <p:cxnSp>
        <p:nvCxnSpPr>
          <p:cNvPr id="235" name="Google Shape;235;p21"/>
          <p:cNvCxnSpPr/>
          <p:nvPr/>
        </p:nvCxnSpPr>
        <p:spPr>
          <a:xfrm flipH="1">
            <a:off x="2449200" y="1008313"/>
            <a:ext cx="14100" cy="289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6" name="Google Shape;236;p21"/>
          <p:cNvSpPr/>
          <p:nvPr/>
        </p:nvSpPr>
        <p:spPr>
          <a:xfrm>
            <a:off x="1340200" y="2298350"/>
            <a:ext cx="2487900" cy="41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Инструктаж пользователей</a:t>
            </a:r>
            <a:endParaRPr/>
          </a:p>
        </p:txBody>
      </p:sp>
      <p:cxnSp>
        <p:nvCxnSpPr>
          <p:cNvPr id="237" name="Google Shape;237;p21"/>
          <p:cNvCxnSpPr/>
          <p:nvPr/>
        </p:nvCxnSpPr>
        <p:spPr>
          <a:xfrm flipH="1">
            <a:off x="3825150" y="1055525"/>
            <a:ext cx="2700" cy="283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8" name="Google Shape;238;p21"/>
          <p:cNvSpPr txBox="1"/>
          <p:nvPr/>
        </p:nvSpPr>
        <p:spPr>
          <a:xfrm>
            <a:off x="2005350" y="4159950"/>
            <a:ext cx="9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окт.20</a:t>
            </a:r>
            <a:endParaRPr/>
          </a:p>
        </p:txBody>
      </p:sp>
      <p:cxnSp>
        <p:nvCxnSpPr>
          <p:cNvPr id="239" name="Google Shape;239;p21"/>
          <p:cNvCxnSpPr/>
          <p:nvPr/>
        </p:nvCxnSpPr>
        <p:spPr>
          <a:xfrm>
            <a:off x="2533475" y="4047750"/>
            <a:ext cx="1333500" cy="0"/>
          </a:xfrm>
          <a:prstGeom prst="straightConnector1">
            <a:avLst/>
          </a:prstGeom>
          <a:noFill/>
          <a:ln w="28575" cap="flat" cmpd="sng">
            <a:solidFill>
              <a:srgbClr val="F39C11"/>
            </a:solidFill>
            <a:prstDash val="lgDash"/>
            <a:round/>
            <a:headEnd type="none" w="med" len="med"/>
            <a:tailEnd type="stealth" w="med" len="med"/>
          </a:ln>
        </p:spPr>
      </p:cxnSp>
      <p:sp>
        <p:nvSpPr>
          <p:cNvPr id="240" name="Google Shape;240;p21"/>
          <p:cNvSpPr/>
          <p:nvPr/>
        </p:nvSpPr>
        <p:spPr>
          <a:xfrm>
            <a:off x="2449200" y="2815400"/>
            <a:ext cx="3067200" cy="376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Загрузка первоначальных данных </a:t>
            </a:r>
            <a:endParaRPr/>
          </a:p>
        </p:txBody>
      </p:sp>
      <p:cxnSp>
        <p:nvCxnSpPr>
          <p:cNvPr id="241" name="Google Shape;241;p21"/>
          <p:cNvCxnSpPr/>
          <p:nvPr/>
        </p:nvCxnSpPr>
        <p:spPr>
          <a:xfrm rot="10800000" flipH="1">
            <a:off x="3916250" y="4038450"/>
            <a:ext cx="1677300" cy="9300"/>
          </a:xfrm>
          <a:prstGeom prst="straightConnector1">
            <a:avLst/>
          </a:prstGeom>
          <a:noFill/>
          <a:ln w="28575" cap="flat" cmpd="sng">
            <a:solidFill>
              <a:srgbClr val="F39C11"/>
            </a:solidFill>
            <a:prstDash val="lgDash"/>
            <a:round/>
            <a:headEnd type="none" w="med" len="med"/>
            <a:tailEnd type="stealth" w="med" len="med"/>
          </a:ln>
        </p:spPr>
      </p:cxnSp>
      <p:sp>
        <p:nvSpPr>
          <p:cNvPr id="242" name="Google Shape;242;p21"/>
          <p:cNvSpPr txBox="1"/>
          <p:nvPr/>
        </p:nvSpPr>
        <p:spPr>
          <a:xfrm>
            <a:off x="4092025" y="1145800"/>
            <a:ext cx="262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820650" y="1735700"/>
            <a:ext cx="2993100" cy="460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Доработка функционала типовых решений</a:t>
            </a:r>
            <a:endParaRPr/>
          </a:p>
        </p:txBody>
      </p:sp>
      <p:cxnSp>
        <p:nvCxnSpPr>
          <p:cNvPr id="244" name="Google Shape;244;p21"/>
          <p:cNvCxnSpPr/>
          <p:nvPr/>
        </p:nvCxnSpPr>
        <p:spPr>
          <a:xfrm flipH="1">
            <a:off x="5516675" y="1152738"/>
            <a:ext cx="2400" cy="27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45" name="Google Shape;245;p21"/>
          <p:cNvSpPr/>
          <p:nvPr/>
        </p:nvSpPr>
        <p:spPr>
          <a:xfrm>
            <a:off x="3813750" y="3294650"/>
            <a:ext cx="4853100" cy="400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Опытно-промышленная эксплуатация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1002</Words>
  <Application>Microsoft Office PowerPoint</Application>
  <PresentationFormat>Произвольный</PresentationFormat>
  <Paragraphs>252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Calibri</vt:lpstr>
      <vt:lpstr>Arial</vt:lpstr>
      <vt:lpstr>Noto Sans Symbols</vt:lpstr>
      <vt:lpstr>Ubuntu</vt:lpstr>
      <vt:lpstr>13_Оформление по умолчанию</vt:lpstr>
      <vt:lpstr>5_Оформление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14_Оформление по умолчанию</vt:lpstr>
      <vt:lpstr>ERP ВУЗ на примере проекта в  МГТУ имени Н.Э. Баумана</vt:lpstr>
      <vt:lpstr>Участники проекта</vt:lpstr>
      <vt:lpstr>От набора программных продуктов к единой информационной системе </vt:lpstr>
      <vt:lpstr>От набора программных продуктов к единой информационной системе </vt:lpstr>
      <vt:lpstr>От набора программных продуктов к единой информационной системе </vt:lpstr>
      <vt:lpstr>Реализация проекта Проектирование вариантов реализации</vt:lpstr>
      <vt:lpstr>Реализация проекта Проектирование вариантов реализации</vt:lpstr>
      <vt:lpstr>Реализация проекта Проектирование вариантов реализации</vt:lpstr>
      <vt:lpstr>Реализация проекта Технология реализации проекта</vt:lpstr>
      <vt:lpstr>Реализация проекта Особенности учета в МГТУ</vt:lpstr>
      <vt:lpstr>Реализация проекта Интеграции с внутренними системами</vt:lpstr>
      <vt:lpstr>Реализация проекта Единый справочник физических лиц</vt:lpstr>
      <vt:lpstr>Реализация проекта Архитектура системы</vt:lpstr>
      <vt:lpstr>Планы развития</vt:lpstr>
      <vt:lpstr>Место ERP ВУЗ в Цифровом университете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ВУЗ на примере проекта в  МГТУ имени Н.Э. Баумана</dc:title>
  <dc:creator>Филипповский Вячеслав Витальевич</dc:creator>
  <cp:lastModifiedBy>Филипповский Вячеслав Витальевич</cp:lastModifiedBy>
  <cp:revision>8</cp:revision>
  <dcterms:modified xsi:type="dcterms:W3CDTF">2022-01-18T12:09:09Z</dcterms:modified>
</cp:coreProperties>
</file>